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6" roundtripDataSignature="AMtx7mggLpzSeH5jIyKQb7y/gVOKVDPD9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bold.fntdata"/><Relationship Id="rId10" Type="http://schemas.openxmlformats.org/officeDocument/2006/relationships/slide" Target="slides/slide5.xml"/><Relationship Id="rId32" Type="http://schemas.openxmlformats.org/officeDocument/2006/relationships/font" Target="fonts/Roboto-regular.fntdata"/><Relationship Id="rId13" Type="http://schemas.openxmlformats.org/officeDocument/2006/relationships/slide" Target="slides/slide8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2.pn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28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8" name="Google Shape;78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1" name="Google Shape;21;p29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9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9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9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9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Google Shape;26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2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3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31" name="Google Shape;31;p30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0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0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0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0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3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3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0" name="Google Shape;40;p3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3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3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3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3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3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3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0" name="Google Shape;50;p3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" name="Google Shape;55;p3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3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9" name="Google Shape;59;p33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" name="Google Shape;60;p33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1" name="Google Shape;61;p3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" name="Google Shape;64;p3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35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6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" name="Google Shape;71;p3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" name="Google Shape;72;p36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3" name="Google Shape;73;p36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4" name="Google Shape;74;p3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3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tutorialsteacher.com/ioc/dependency-injection#:~:text=Dependency%20Injection%20(DI)%20is%20a,class%20that%20depends%20on%20them.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PHPUnit  Advanced Training 2</a:t>
            </a:r>
            <a:endParaRPr/>
          </a:p>
        </p:txBody>
      </p:sp>
      <p:sp>
        <p:nvSpPr>
          <p:cNvPr id="86" name="Google Shape;86;p1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"/>
              <a:t>Coding to maximize the value of unit tests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High value vs low value</a:t>
            </a:r>
            <a:endParaRPr/>
          </a:p>
        </p:txBody>
      </p:sp>
      <p:sp>
        <p:nvSpPr>
          <p:cNvPr id="175" name="Google Shape;175;p10"/>
          <p:cNvSpPr txBox="1"/>
          <p:nvPr>
            <p:ph idx="1" type="body"/>
          </p:nvPr>
        </p:nvSpPr>
        <p:spPr>
          <a:xfrm>
            <a:off x="311700" y="1229875"/>
            <a:ext cx="44787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Unit tests</a:t>
            </a:r>
            <a:r>
              <a:rPr lang="en"/>
              <a:t> achieve the highest value when they focus on data transformation and coordination. But achieve very little value when testing reading and writing operations.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/>
          </a:p>
          <a:p>
            <a:pPr indent="-334327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Integration tests</a:t>
            </a:r>
            <a:r>
              <a:rPr lang="en"/>
              <a:t> achieve the highest value when they focus on validating reading, writing and the coordination between resources, etc.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08108"/>
              <a:buNone/>
            </a:pPr>
            <a:r>
              <a:t/>
            </a:r>
            <a:endParaRPr/>
          </a:p>
        </p:txBody>
      </p:sp>
      <p:sp>
        <p:nvSpPr>
          <p:cNvPr id="176" name="Google Shape;176;p10"/>
          <p:cNvSpPr/>
          <p:nvPr/>
        </p:nvSpPr>
        <p:spPr>
          <a:xfrm>
            <a:off x="6460500" y="1194075"/>
            <a:ext cx="2371800" cy="26454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0"/>
          <p:cNvSpPr txBox="1"/>
          <p:nvPr/>
        </p:nvSpPr>
        <p:spPr>
          <a:xfrm>
            <a:off x="6723663" y="1457225"/>
            <a:ext cx="18456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Read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10"/>
          <p:cNvSpPr txBox="1"/>
          <p:nvPr/>
        </p:nvSpPr>
        <p:spPr>
          <a:xfrm>
            <a:off x="6716638" y="1934350"/>
            <a:ext cx="1852500" cy="7695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t" bIns="274300" lIns="91425" spcFirstLastPara="1" rIns="91425" wrap="square" tIns="274300">
            <a:sp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Transform</a:t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10"/>
          <p:cNvSpPr txBox="1"/>
          <p:nvPr/>
        </p:nvSpPr>
        <p:spPr>
          <a:xfrm>
            <a:off x="6723663" y="2780775"/>
            <a:ext cx="1852500" cy="4002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Write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10"/>
          <p:cNvSpPr txBox="1"/>
          <p:nvPr/>
        </p:nvSpPr>
        <p:spPr>
          <a:xfrm>
            <a:off x="6727125" y="3257900"/>
            <a:ext cx="184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Coordinate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10"/>
          <p:cNvSpPr/>
          <p:nvPr/>
        </p:nvSpPr>
        <p:spPr>
          <a:xfrm>
            <a:off x="5258950" y="2119000"/>
            <a:ext cx="14577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0"/>
          <p:cNvSpPr/>
          <p:nvPr/>
        </p:nvSpPr>
        <p:spPr>
          <a:xfrm>
            <a:off x="5258950" y="1457225"/>
            <a:ext cx="14577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0"/>
          <p:cNvSpPr txBox="1"/>
          <p:nvPr/>
        </p:nvSpPr>
        <p:spPr>
          <a:xfrm>
            <a:off x="5308675" y="1477740"/>
            <a:ext cx="126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Integration tests</a:t>
            </a:r>
            <a:endParaRPr b="0"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10"/>
          <p:cNvSpPr txBox="1"/>
          <p:nvPr/>
        </p:nvSpPr>
        <p:spPr>
          <a:xfrm>
            <a:off x="5527075" y="2142100"/>
            <a:ext cx="104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High Value</a:t>
            </a:r>
            <a:endParaRPr b="0"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10"/>
          <p:cNvSpPr/>
          <p:nvPr/>
        </p:nvSpPr>
        <p:spPr>
          <a:xfrm>
            <a:off x="5269425" y="3253879"/>
            <a:ext cx="14577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0"/>
          <p:cNvSpPr txBox="1"/>
          <p:nvPr/>
        </p:nvSpPr>
        <p:spPr>
          <a:xfrm>
            <a:off x="5537550" y="3276979"/>
            <a:ext cx="1046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High Value</a:t>
            </a:r>
            <a:endParaRPr b="0"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10"/>
          <p:cNvSpPr/>
          <p:nvPr/>
        </p:nvSpPr>
        <p:spPr>
          <a:xfrm>
            <a:off x="5258950" y="2791153"/>
            <a:ext cx="14577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0"/>
          <p:cNvSpPr txBox="1"/>
          <p:nvPr/>
        </p:nvSpPr>
        <p:spPr>
          <a:xfrm>
            <a:off x="5308675" y="2811668"/>
            <a:ext cx="126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Integration tests</a:t>
            </a:r>
            <a:endParaRPr b="0"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1"/>
          <p:cNvSpPr txBox="1"/>
          <p:nvPr/>
        </p:nvSpPr>
        <p:spPr>
          <a:xfrm>
            <a:off x="372450" y="4071150"/>
            <a:ext cx="369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**</a:t>
            </a:r>
            <a:r>
              <a:rPr b="0" i="1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Reading and writing are typically handled by dependencies. That’s why we mock them!</a:t>
            </a:r>
            <a:endParaRPr b="0" i="1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11"/>
          <p:cNvSpPr txBox="1"/>
          <p:nvPr>
            <p:ph type="title"/>
          </p:nvPr>
        </p:nvSpPr>
        <p:spPr>
          <a:xfrm>
            <a:off x="311700" y="410000"/>
            <a:ext cx="25650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Maximize value </a:t>
            </a:r>
            <a:endParaRPr/>
          </a:p>
        </p:txBody>
      </p:sp>
      <p:sp>
        <p:nvSpPr>
          <p:cNvPr id="195" name="Google Shape;195;p11"/>
          <p:cNvSpPr/>
          <p:nvPr/>
        </p:nvSpPr>
        <p:spPr>
          <a:xfrm>
            <a:off x="3782800" y="362900"/>
            <a:ext cx="1912800" cy="3207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1"/>
          <p:cNvSpPr txBox="1"/>
          <p:nvPr/>
        </p:nvSpPr>
        <p:spPr>
          <a:xfrm>
            <a:off x="3816400" y="3116625"/>
            <a:ext cx="184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Coordinate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11"/>
          <p:cNvSpPr txBox="1"/>
          <p:nvPr/>
        </p:nvSpPr>
        <p:spPr>
          <a:xfrm>
            <a:off x="6044375" y="151300"/>
            <a:ext cx="1912800" cy="81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Method 1**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11"/>
          <p:cNvSpPr txBox="1"/>
          <p:nvPr/>
        </p:nvSpPr>
        <p:spPr>
          <a:xfrm>
            <a:off x="6047950" y="1080675"/>
            <a:ext cx="1912800" cy="81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Method 2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11"/>
          <p:cNvSpPr txBox="1"/>
          <p:nvPr/>
        </p:nvSpPr>
        <p:spPr>
          <a:xfrm>
            <a:off x="6169025" y="1504100"/>
            <a:ext cx="1663500" cy="3195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274300" lIns="91425" spcFirstLastPara="1" rIns="91425" wrap="square" tIns="274300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Transform</a:t>
            </a:r>
            <a:endParaRPr b="0" i="0" sz="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11"/>
          <p:cNvSpPr txBox="1"/>
          <p:nvPr/>
        </p:nvSpPr>
        <p:spPr>
          <a:xfrm>
            <a:off x="6047950" y="2010050"/>
            <a:ext cx="1912800" cy="81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Method 3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11"/>
          <p:cNvSpPr txBox="1"/>
          <p:nvPr/>
        </p:nvSpPr>
        <p:spPr>
          <a:xfrm>
            <a:off x="6169025" y="2433475"/>
            <a:ext cx="1663500" cy="3195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274300" lIns="91425" spcFirstLastPara="1" rIns="91425" wrap="square" tIns="274300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Transform</a:t>
            </a:r>
            <a:endParaRPr b="0" i="0" sz="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11"/>
          <p:cNvSpPr txBox="1"/>
          <p:nvPr/>
        </p:nvSpPr>
        <p:spPr>
          <a:xfrm>
            <a:off x="6047950" y="3069650"/>
            <a:ext cx="1912800" cy="81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Method 4**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11"/>
          <p:cNvSpPr txBox="1"/>
          <p:nvPr/>
        </p:nvSpPr>
        <p:spPr>
          <a:xfrm>
            <a:off x="6172600" y="3436925"/>
            <a:ext cx="1663500" cy="3195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274300" lIns="91425" spcFirstLastPara="1" rIns="91425" wrap="square" tIns="274300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Display</a:t>
            </a:r>
            <a:endParaRPr b="0" i="0" sz="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4158100" y="626075"/>
            <a:ext cx="11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Method call</a:t>
            </a:r>
            <a:endParaRPr b="0" i="0" sz="1400" u="none" cap="none" strike="noStrike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4158100" y="1261075"/>
            <a:ext cx="11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Method call</a:t>
            </a:r>
            <a:endParaRPr b="0" i="0" sz="1400" u="none" cap="none" strike="noStrike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4158100" y="1896075"/>
            <a:ext cx="11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Method call</a:t>
            </a:r>
            <a:endParaRPr b="0" i="0" sz="1400" u="none" cap="none" strike="noStrike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11"/>
          <p:cNvSpPr txBox="1"/>
          <p:nvPr/>
        </p:nvSpPr>
        <p:spPr>
          <a:xfrm>
            <a:off x="4158100" y="2531075"/>
            <a:ext cx="11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Method call</a:t>
            </a:r>
            <a:endParaRPr b="0" i="0" sz="1400" u="none" cap="none" strike="noStrike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8" name="Google Shape;208;p11"/>
          <p:cNvCxnSpPr>
            <a:stCxn id="204" idx="3"/>
            <a:endCxn id="197" idx="1"/>
          </p:cNvCxnSpPr>
          <p:nvPr/>
        </p:nvCxnSpPr>
        <p:spPr>
          <a:xfrm flipH="1" rot="10800000">
            <a:off x="5320300" y="560975"/>
            <a:ext cx="724200" cy="26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9" name="Google Shape;209;p11"/>
          <p:cNvCxnSpPr>
            <a:stCxn id="205" idx="3"/>
            <a:endCxn id="198" idx="1"/>
          </p:cNvCxnSpPr>
          <p:nvPr/>
        </p:nvCxnSpPr>
        <p:spPr>
          <a:xfrm>
            <a:off x="5320300" y="1461175"/>
            <a:ext cx="727800" cy="2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0" name="Google Shape;210;p11"/>
          <p:cNvCxnSpPr>
            <a:stCxn id="206" idx="3"/>
            <a:endCxn id="200" idx="1"/>
          </p:cNvCxnSpPr>
          <p:nvPr/>
        </p:nvCxnSpPr>
        <p:spPr>
          <a:xfrm>
            <a:off x="5320300" y="2096175"/>
            <a:ext cx="727800" cy="32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1" name="Google Shape;211;p11"/>
          <p:cNvCxnSpPr>
            <a:stCxn id="207" idx="3"/>
            <a:endCxn id="202" idx="1"/>
          </p:cNvCxnSpPr>
          <p:nvPr/>
        </p:nvCxnSpPr>
        <p:spPr>
          <a:xfrm>
            <a:off x="5320300" y="2731175"/>
            <a:ext cx="727800" cy="7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12" name="Google Shape;212;p11"/>
          <p:cNvSpPr txBox="1"/>
          <p:nvPr/>
        </p:nvSpPr>
        <p:spPr>
          <a:xfrm>
            <a:off x="372450" y="1136575"/>
            <a:ext cx="2619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By organizing your code to separate the different types of functionality (concerns), you maximize the ability to test data transformations and work flow coordination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11"/>
          <p:cNvSpPr txBox="1"/>
          <p:nvPr/>
        </p:nvSpPr>
        <p:spPr>
          <a:xfrm>
            <a:off x="311700" y="2901225"/>
            <a:ext cx="3698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Transformation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verification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Behavior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verification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p11"/>
          <p:cNvSpPr/>
          <p:nvPr/>
        </p:nvSpPr>
        <p:spPr>
          <a:xfrm>
            <a:off x="3037275" y="3000425"/>
            <a:ext cx="220800" cy="2097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1"/>
          <p:cNvSpPr/>
          <p:nvPr/>
        </p:nvSpPr>
        <p:spPr>
          <a:xfrm>
            <a:off x="7613500" y="1193075"/>
            <a:ext cx="220800" cy="2097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1"/>
          <p:cNvSpPr/>
          <p:nvPr/>
        </p:nvSpPr>
        <p:spPr>
          <a:xfrm>
            <a:off x="7613500" y="2062025"/>
            <a:ext cx="220800" cy="2097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1"/>
          <p:cNvSpPr/>
          <p:nvPr/>
        </p:nvSpPr>
        <p:spPr>
          <a:xfrm>
            <a:off x="2530000" y="3206475"/>
            <a:ext cx="220800" cy="220800"/>
          </a:xfrm>
          <a:prstGeom prst="star4">
            <a:avLst>
              <a:gd fmla="val 12500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1"/>
          <p:cNvSpPr/>
          <p:nvPr/>
        </p:nvSpPr>
        <p:spPr>
          <a:xfrm>
            <a:off x="5263775" y="3206475"/>
            <a:ext cx="220800" cy="220800"/>
          </a:xfrm>
          <a:prstGeom prst="star4">
            <a:avLst>
              <a:gd fmla="val 12500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1"/>
          <p:cNvSpPr txBox="1"/>
          <p:nvPr/>
        </p:nvSpPr>
        <p:spPr>
          <a:xfrm>
            <a:off x="6126249" y="617325"/>
            <a:ext cx="1756200" cy="307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Read</a:t>
            </a:r>
            <a:endParaRPr b="0" i="0" sz="8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2"/>
          <p:cNvSpPr txBox="1"/>
          <p:nvPr>
            <p:ph type="title"/>
          </p:nvPr>
        </p:nvSpPr>
        <p:spPr>
          <a:xfrm>
            <a:off x="311700" y="410000"/>
            <a:ext cx="25650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Look familiar?</a:t>
            </a:r>
            <a:endParaRPr/>
          </a:p>
        </p:txBody>
      </p:sp>
      <p:sp>
        <p:nvSpPr>
          <p:cNvPr id="225" name="Google Shape;225;p12"/>
          <p:cNvSpPr/>
          <p:nvPr/>
        </p:nvSpPr>
        <p:spPr>
          <a:xfrm>
            <a:off x="3782800" y="362900"/>
            <a:ext cx="1912800" cy="32073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2"/>
          <p:cNvSpPr txBox="1"/>
          <p:nvPr/>
        </p:nvSpPr>
        <p:spPr>
          <a:xfrm>
            <a:off x="3816400" y="3116625"/>
            <a:ext cx="184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Controller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12"/>
          <p:cNvSpPr txBox="1"/>
          <p:nvPr/>
        </p:nvSpPr>
        <p:spPr>
          <a:xfrm>
            <a:off x="6078099" y="626075"/>
            <a:ext cx="1756200" cy="2769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Read</a:t>
            </a:r>
            <a:endParaRPr b="0" i="0" sz="6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12"/>
          <p:cNvSpPr txBox="1"/>
          <p:nvPr/>
        </p:nvSpPr>
        <p:spPr>
          <a:xfrm>
            <a:off x="6044375" y="109150"/>
            <a:ext cx="1912800" cy="81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 1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12"/>
          <p:cNvSpPr txBox="1"/>
          <p:nvPr/>
        </p:nvSpPr>
        <p:spPr>
          <a:xfrm>
            <a:off x="6047950" y="1080675"/>
            <a:ext cx="1912800" cy="81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 2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12"/>
          <p:cNvSpPr txBox="1"/>
          <p:nvPr/>
        </p:nvSpPr>
        <p:spPr>
          <a:xfrm>
            <a:off x="6169025" y="1504100"/>
            <a:ext cx="1663500" cy="3195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274300" lIns="91425" spcFirstLastPara="1" rIns="91425" wrap="square" tIns="274300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Transform</a:t>
            </a:r>
            <a:endParaRPr b="0" i="0" sz="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12"/>
          <p:cNvSpPr txBox="1"/>
          <p:nvPr/>
        </p:nvSpPr>
        <p:spPr>
          <a:xfrm>
            <a:off x="6047950" y="2010050"/>
            <a:ext cx="1912800" cy="81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 2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12"/>
          <p:cNvSpPr txBox="1"/>
          <p:nvPr/>
        </p:nvSpPr>
        <p:spPr>
          <a:xfrm>
            <a:off x="6169025" y="2433475"/>
            <a:ext cx="1663500" cy="3195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ctr" bIns="274300" lIns="91425" spcFirstLastPara="1" rIns="91425" wrap="square" tIns="274300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Transform</a:t>
            </a:r>
            <a:endParaRPr b="0" i="0" sz="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12"/>
          <p:cNvSpPr txBox="1"/>
          <p:nvPr/>
        </p:nvSpPr>
        <p:spPr>
          <a:xfrm>
            <a:off x="6047950" y="3069650"/>
            <a:ext cx="1912800" cy="8196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View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p12"/>
          <p:cNvSpPr txBox="1"/>
          <p:nvPr/>
        </p:nvSpPr>
        <p:spPr>
          <a:xfrm>
            <a:off x="6172600" y="3436925"/>
            <a:ext cx="1663500" cy="3195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274300" lIns="91425" spcFirstLastPara="1" rIns="91425" wrap="square" tIns="274300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Write</a:t>
            </a:r>
            <a:endParaRPr b="0" i="0" sz="8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12"/>
          <p:cNvSpPr txBox="1"/>
          <p:nvPr/>
        </p:nvSpPr>
        <p:spPr>
          <a:xfrm>
            <a:off x="4158100" y="626075"/>
            <a:ext cx="11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Model call</a:t>
            </a:r>
            <a:endParaRPr b="0" i="0" sz="1400" u="none" cap="none" strike="noStrike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2"/>
          <p:cNvSpPr txBox="1"/>
          <p:nvPr/>
        </p:nvSpPr>
        <p:spPr>
          <a:xfrm>
            <a:off x="4158100" y="1261075"/>
            <a:ext cx="11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Model call</a:t>
            </a:r>
            <a:endParaRPr b="0" i="0" sz="1400" u="none" cap="none" strike="noStrike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7" name="Google Shape;237;p12"/>
          <p:cNvSpPr txBox="1"/>
          <p:nvPr/>
        </p:nvSpPr>
        <p:spPr>
          <a:xfrm>
            <a:off x="4158100" y="1896075"/>
            <a:ext cx="11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Model call</a:t>
            </a:r>
            <a:endParaRPr b="0" i="0" sz="1400" u="none" cap="none" strike="noStrike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p12"/>
          <p:cNvSpPr txBox="1"/>
          <p:nvPr/>
        </p:nvSpPr>
        <p:spPr>
          <a:xfrm>
            <a:off x="4158100" y="2531075"/>
            <a:ext cx="11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Model call</a:t>
            </a:r>
            <a:endParaRPr b="0" i="0" sz="1400" u="none" cap="none" strike="noStrike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9" name="Google Shape;239;p12"/>
          <p:cNvCxnSpPr>
            <a:stCxn id="235" idx="3"/>
            <a:endCxn id="228" idx="1"/>
          </p:cNvCxnSpPr>
          <p:nvPr/>
        </p:nvCxnSpPr>
        <p:spPr>
          <a:xfrm flipH="1" rot="10800000">
            <a:off x="5320300" y="518975"/>
            <a:ext cx="724200" cy="30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0" name="Google Shape;240;p12"/>
          <p:cNvCxnSpPr>
            <a:stCxn id="236" idx="3"/>
            <a:endCxn id="229" idx="1"/>
          </p:cNvCxnSpPr>
          <p:nvPr/>
        </p:nvCxnSpPr>
        <p:spPr>
          <a:xfrm>
            <a:off x="5320300" y="1461175"/>
            <a:ext cx="727800" cy="2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1" name="Google Shape;241;p12"/>
          <p:cNvCxnSpPr>
            <a:stCxn id="237" idx="3"/>
            <a:endCxn id="231" idx="1"/>
          </p:cNvCxnSpPr>
          <p:nvPr/>
        </p:nvCxnSpPr>
        <p:spPr>
          <a:xfrm>
            <a:off x="5320300" y="2096175"/>
            <a:ext cx="727800" cy="32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2" name="Google Shape;242;p12"/>
          <p:cNvCxnSpPr>
            <a:stCxn id="238" idx="3"/>
            <a:endCxn id="233" idx="1"/>
          </p:cNvCxnSpPr>
          <p:nvPr/>
        </p:nvCxnSpPr>
        <p:spPr>
          <a:xfrm>
            <a:off x="5320300" y="2731175"/>
            <a:ext cx="727800" cy="74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43" name="Google Shape;243;p12"/>
          <p:cNvSpPr txBox="1"/>
          <p:nvPr/>
        </p:nvSpPr>
        <p:spPr>
          <a:xfrm>
            <a:off x="372450" y="1136575"/>
            <a:ext cx="2619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MVC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design patterns leverage similar methodologies.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4" name="Google Shape;24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904575"/>
            <a:ext cx="3478000" cy="2261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Balance approach	</a:t>
            </a:r>
            <a:endParaRPr/>
          </a:p>
        </p:txBody>
      </p:sp>
      <p:sp>
        <p:nvSpPr>
          <p:cNvPr id="250" name="Google Shape;250;p1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/>
              <a:t>This doesn’t mean we can mix read, writes, transformations and work flows. If a method makes sense as a unit of work, then you’ve probably achieved a good balance.	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 function is pure when:</a:t>
            </a:r>
            <a:endParaRPr/>
          </a:p>
        </p:txBody>
      </p:sp>
      <p:sp>
        <p:nvSpPr>
          <p:cNvPr id="256" name="Google Shape;256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function return values are identical for identical arguments.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function has no side effects (no mutation of local static variables, non-local variables, mutable reference arguments or input/output streams).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This typically means no </a:t>
            </a:r>
            <a:r>
              <a:rPr b="1" lang="en"/>
              <a:t>$this</a:t>
            </a:r>
            <a:r>
              <a:rPr lang="en"/>
              <a:t>, </a:t>
            </a:r>
            <a:r>
              <a:rPr b="1" lang="en"/>
              <a:t>self </a:t>
            </a:r>
            <a:r>
              <a:rPr lang="en"/>
              <a:t>or</a:t>
            </a:r>
            <a:r>
              <a:rPr b="1" lang="en"/>
              <a:t> static</a:t>
            </a:r>
            <a:endParaRPr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Pure or not?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Pure or not?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Dependency Injection (DI)</a:t>
            </a:r>
            <a:endParaRPr/>
          </a:p>
        </p:txBody>
      </p:sp>
      <p:sp>
        <p:nvSpPr>
          <p:cNvPr id="272" name="Google Shape;272;p17"/>
          <p:cNvSpPr txBox="1"/>
          <p:nvPr>
            <p:ph idx="1" type="body"/>
          </p:nvPr>
        </p:nvSpPr>
        <p:spPr>
          <a:xfrm>
            <a:off x="459050" y="2128025"/>
            <a:ext cx="3793200" cy="17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Constructors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Setter methods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Method parameters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Containers (the entrata way) </a:t>
            </a:r>
            <a:endParaRPr/>
          </a:p>
        </p:txBody>
      </p:sp>
      <p:sp>
        <p:nvSpPr>
          <p:cNvPr id="273" name="Google Shape;273;p17"/>
          <p:cNvSpPr txBox="1"/>
          <p:nvPr/>
        </p:nvSpPr>
        <p:spPr>
          <a:xfrm>
            <a:off x="421025" y="1110600"/>
            <a:ext cx="8411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DI is a design pattern used to implement IoC. It allows the creation of dependent objects outside of a class and provides those objects to a class through different ways. Using DI, we move the creation and binding of the dependent objects outside of the class that depends on them.  </a:t>
            </a:r>
            <a:r>
              <a:rPr b="0" i="0" lang="en" sz="14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(source)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Constructor Injection</a:t>
            </a:r>
            <a:endParaRPr/>
          </a:p>
        </p:txBody>
      </p:sp>
      <p:sp>
        <p:nvSpPr>
          <p:cNvPr id="279" name="Google Shape;279;p18"/>
          <p:cNvSpPr txBox="1"/>
          <p:nvPr/>
        </p:nvSpPr>
        <p:spPr>
          <a:xfrm>
            <a:off x="152400" y="2263950"/>
            <a:ext cx="7033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Pros: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Easy to mock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Available to all methods you want to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18"/>
          <p:cNvSpPr txBox="1"/>
          <p:nvPr/>
        </p:nvSpPr>
        <p:spPr>
          <a:xfrm>
            <a:off x="152400" y="2998775"/>
            <a:ext cx="6132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Cons: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You must mock it for any instance method you test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Setter method injection</a:t>
            </a:r>
            <a:endParaRPr/>
          </a:p>
        </p:txBody>
      </p:sp>
      <p:sp>
        <p:nvSpPr>
          <p:cNvPr id="286" name="Google Shape;286;p19"/>
          <p:cNvSpPr txBox="1"/>
          <p:nvPr/>
        </p:nvSpPr>
        <p:spPr>
          <a:xfrm>
            <a:off x="311700" y="2571750"/>
            <a:ext cx="7002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Pros: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Easy to mock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Only necessary to mock when the instance method you are testing needs it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19"/>
          <p:cNvSpPr txBox="1"/>
          <p:nvPr/>
        </p:nvSpPr>
        <p:spPr>
          <a:xfrm>
            <a:off x="311700" y="3576700"/>
            <a:ext cx="615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Cons: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Consumers of the class have an extra step needed to use the class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Class methods organization principles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Pure functions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Dependency Injection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Refactor Walkthrough Example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Method Injection</a:t>
            </a:r>
            <a:endParaRPr/>
          </a:p>
        </p:txBody>
      </p:sp>
      <p:sp>
        <p:nvSpPr>
          <p:cNvPr id="293" name="Google Shape;293;p20"/>
          <p:cNvSpPr txBox="1"/>
          <p:nvPr/>
        </p:nvSpPr>
        <p:spPr>
          <a:xfrm>
            <a:off x="314650" y="3069400"/>
            <a:ext cx="6607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Pros: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Easy to update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Isolated to just one method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p20"/>
          <p:cNvSpPr txBox="1"/>
          <p:nvPr/>
        </p:nvSpPr>
        <p:spPr>
          <a:xfrm>
            <a:off x="346750" y="3900700"/>
            <a:ext cx="6607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Cons: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Not as reusable as the other methods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Requires more injection touch points, especially if multiple methods in the same class use the same injected object.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Container injection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Container Injection (continued)</a:t>
            </a:r>
            <a:endParaRPr/>
          </a:p>
        </p:txBody>
      </p:sp>
      <p:sp>
        <p:nvSpPr>
          <p:cNvPr id="305" name="Google Shape;305;p22"/>
          <p:cNvSpPr txBox="1"/>
          <p:nvPr/>
        </p:nvSpPr>
        <p:spPr>
          <a:xfrm>
            <a:off x="311700" y="1162250"/>
            <a:ext cx="7657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Pros: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Easy to mock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Can handle all the needed secondary dependencies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Allows for testing isolated method without mocking everything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p22"/>
          <p:cNvSpPr txBox="1"/>
          <p:nvPr/>
        </p:nvSpPr>
        <p:spPr>
          <a:xfrm>
            <a:off x="311700" y="2870350"/>
            <a:ext cx="6514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Cons: 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AutoNum type="arabicPeriod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Only works well when the service doesn’t need multiple instances with different configurations </a:t>
            </a:r>
            <a:r>
              <a:rPr b="0" i="1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(secondary dependencies)</a:t>
            </a:r>
            <a:endParaRPr b="0" i="1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3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7800"/>
              <a:t>Walkthrough</a:t>
            </a:r>
            <a:endParaRPr sz="7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You </a:t>
            </a:r>
            <a:r>
              <a:rPr b="1" i="1" lang="en"/>
              <a:t>CAN</a:t>
            </a:r>
            <a:r>
              <a:rPr lang="en"/>
              <a:t> over-optimize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Signs you are over optimizing</a:t>
            </a:r>
            <a:endParaRPr/>
          </a:p>
        </p:txBody>
      </p:sp>
      <p:sp>
        <p:nvSpPr>
          <p:cNvPr id="322" name="Google Shape;322;p2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You have more than 5~ish parameters in your method or constructor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You have many small </a:t>
            </a:r>
            <a:r>
              <a:rPr b="1" i="1" lang="en"/>
              <a:t>transformation</a:t>
            </a:r>
            <a:r>
              <a:rPr lang="en"/>
              <a:t> methods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" sz="10000"/>
              <a:t>Thanks!</a:t>
            </a:r>
            <a:endParaRPr sz="10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My Style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2400"/>
              <a:t>This how I think about code. It doesn’t mean that it's the only way. Clean code takes practice and borrows from many methodologies.</a:t>
            </a:r>
            <a:endParaRPr sz="2400"/>
          </a:p>
        </p:txBody>
      </p:sp>
      <p:pic>
        <p:nvPicPr>
          <p:cNvPr id="98" name="Google Shape;98;p3"/>
          <p:cNvPicPr preferRelativeResize="0"/>
          <p:nvPr/>
        </p:nvPicPr>
        <p:blipFill rotWithShape="1">
          <a:blip r:embed="rId3">
            <a:alphaModFix/>
          </a:blip>
          <a:srcRect b="6124" l="0" r="0" t="28913"/>
          <a:stretch/>
        </p:blipFill>
        <p:spPr>
          <a:xfrm>
            <a:off x="5952600" y="1557775"/>
            <a:ext cx="2730252" cy="236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idx="1" type="body"/>
          </p:nvPr>
        </p:nvSpPr>
        <p:spPr>
          <a:xfrm>
            <a:off x="311700" y="1229875"/>
            <a:ext cx="85206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/>
              <a:t>When we understand the principles of unit testing and clean code then we can move from ridged rule based development to a more fluid evolving approach.</a:t>
            </a:r>
            <a:endParaRPr/>
          </a:p>
        </p:txBody>
      </p:sp>
      <p:sp>
        <p:nvSpPr>
          <p:cNvPr id="104" name="Google Shape;104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Principle Based Coding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/>
          <p:nvPr/>
        </p:nvSpPr>
        <p:spPr>
          <a:xfrm>
            <a:off x="4911925" y="1206925"/>
            <a:ext cx="2371800" cy="26454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All code does one of the following (simplified)</a:t>
            </a:r>
            <a:endParaRPr/>
          </a:p>
        </p:txBody>
      </p:sp>
      <p:sp>
        <p:nvSpPr>
          <p:cNvPr id="111" name="Google Shape;111;p5"/>
          <p:cNvSpPr txBox="1"/>
          <p:nvPr>
            <p:ph idx="1" type="body"/>
          </p:nvPr>
        </p:nvSpPr>
        <p:spPr>
          <a:xfrm>
            <a:off x="311700" y="1229875"/>
            <a:ext cx="3084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Reads data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Transforms data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Writes data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Coordinates the above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Decision making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Flows</a:t>
            </a:r>
            <a:endParaRPr/>
          </a:p>
        </p:txBody>
      </p:sp>
      <p:sp>
        <p:nvSpPr>
          <p:cNvPr id="112" name="Google Shape;112;p5"/>
          <p:cNvSpPr txBox="1"/>
          <p:nvPr/>
        </p:nvSpPr>
        <p:spPr>
          <a:xfrm>
            <a:off x="5165950" y="1431525"/>
            <a:ext cx="18456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Read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5"/>
          <p:cNvSpPr txBox="1"/>
          <p:nvPr/>
        </p:nvSpPr>
        <p:spPr>
          <a:xfrm>
            <a:off x="5158925" y="1908650"/>
            <a:ext cx="1852500" cy="7695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anchorCtr="0" anchor="t" bIns="274300" lIns="91425" spcFirstLastPara="1" rIns="91425" wrap="square" tIns="274300">
            <a:sp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Transform</a:t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5"/>
          <p:cNvSpPr txBox="1"/>
          <p:nvPr/>
        </p:nvSpPr>
        <p:spPr>
          <a:xfrm>
            <a:off x="5165950" y="2755075"/>
            <a:ext cx="1852500" cy="4002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Write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5"/>
          <p:cNvSpPr txBox="1"/>
          <p:nvPr/>
        </p:nvSpPr>
        <p:spPr>
          <a:xfrm>
            <a:off x="5165950" y="3276975"/>
            <a:ext cx="184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Coordinate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Types of reading</a:t>
            </a:r>
            <a:endParaRPr/>
          </a:p>
        </p:txBody>
      </p:sp>
      <p:sp>
        <p:nvSpPr>
          <p:cNvPr id="121" name="Google Shape;121;p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Request parameters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Buffers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Database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API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Services (cache)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Library or </a:t>
            </a:r>
            <a:r>
              <a:rPr b="1" lang="en"/>
              <a:t>Dependency</a:t>
            </a:r>
            <a:r>
              <a:rPr lang="en"/>
              <a:t> output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Memory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(more)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Types of transformations	</a:t>
            </a:r>
            <a:endParaRPr/>
          </a:p>
        </p:txBody>
      </p:sp>
      <p:sp>
        <p:nvSpPr>
          <p:cNvPr id="127" name="Google Shape;127;p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Combining multiple sources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Altering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Algorithmic operations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Reducing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Filtering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(more)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Types of writing</a:t>
            </a:r>
            <a:endParaRPr/>
          </a:p>
        </p:txBody>
      </p:sp>
      <p:sp>
        <p:nvSpPr>
          <p:cNvPr id="133" name="Google Shape;133;p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HTTP Response object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Buffers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Database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API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Services (cache)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Input into Libraries or </a:t>
            </a:r>
            <a:r>
              <a:rPr b="1" lang="en"/>
              <a:t>Dependencies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Memory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(more)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"/>
          <p:cNvSpPr/>
          <p:nvPr/>
        </p:nvSpPr>
        <p:spPr>
          <a:xfrm>
            <a:off x="449075" y="1143775"/>
            <a:ext cx="5908500" cy="35226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Then, we mix it all up!</a:t>
            </a:r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890600" y="1338150"/>
            <a:ext cx="2211000" cy="30348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202124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9"/>
          <p:cNvSpPr/>
          <p:nvPr/>
        </p:nvSpPr>
        <p:spPr>
          <a:xfrm>
            <a:off x="2699700" y="1643500"/>
            <a:ext cx="2211000" cy="11241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202124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9"/>
          <p:cNvSpPr/>
          <p:nvPr/>
        </p:nvSpPr>
        <p:spPr>
          <a:xfrm>
            <a:off x="4186725" y="1852000"/>
            <a:ext cx="1932900" cy="6909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202124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9"/>
          <p:cNvSpPr/>
          <p:nvPr/>
        </p:nvSpPr>
        <p:spPr>
          <a:xfrm>
            <a:off x="1054150" y="4099250"/>
            <a:ext cx="1157700" cy="168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9"/>
          <p:cNvSpPr/>
          <p:nvPr/>
        </p:nvSpPr>
        <p:spPr>
          <a:xfrm>
            <a:off x="1020650" y="2539200"/>
            <a:ext cx="1157700" cy="168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9"/>
          <p:cNvSpPr/>
          <p:nvPr/>
        </p:nvSpPr>
        <p:spPr>
          <a:xfrm>
            <a:off x="2897400" y="1991100"/>
            <a:ext cx="1157700" cy="168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9"/>
          <p:cNvSpPr/>
          <p:nvPr/>
        </p:nvSpPr>
        <p:spPr>
          <a:xfrm>
            <a:off x="1020650" y="2760263"/>
            <a:ext cx="1157700" cy="168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9"/>
          <p:cNvSpPr/>
          <p:nvPr/>
        </p:nvSpPr>
        <p:spPr>
          <a:xfrm>
            <a:off x="4376025" y="1991100"/>
            <a:ext cx="1157700" cy="168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9"/>
          <p:cNvSpPr/>
          <p:nvPr/>
        </p:nvSpPr>
        <p:spPr>
          <a:xfrm>
            <a:off x="2897400" y="2235325"/>
            <a:ext cx="1157700" cy="168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9"/>
          <p:cNvSpPr/>
          <p:nvPr/>
        </p:nvSpPr>
        <p:spPr>
          <a:xfrm>
            <a:off x="1020650" y="1900350"/>
            <a:ext cx="1157700" cy="168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9"/>
          <p:cNvSpPr/>
          <p:nvPr/>
        </p:nvSpPr>
        <p:spPr>
          <a:xfrm>
            <a:off x="4376025" y="2159400"/>
            <a:ext cx="1157700" cy="168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9"/>
          <p:cNvSpPr/>
          <p:nvPr/>
        </p:nvSpPr>
        <p:spPr>
          <a:xfrm>
            <a:off x="1020650" y="1421300"/>
            <a:ext cx="1157700" cy="168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9"/>
          <p:cNvSpPr/>
          <p:nvPr/>
        </p:nvSpPr>
        <p:spPr>
          <a:xfrm>
            <a:off x="4376025" y="2320300"/>
            <a:ext cx="1157700" cy="168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9"/>
          <p:cNvSpPr/>
          <p:nvPr/>
        </p:nvSpPr>
        <p:spPr>
          <a:xfrm>
            <a:off x="1020650" y="1643500"/>
            <a:ext cx="1157700" cy="168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9"/>
          <p:cNvSpPr/>
          <p:nvPr/>
        </p:nvSpPr>
        <p:spPr>
          <a:xfrm>
            <a:off x="1020650" y="2113300"/>
            <a:ext cx="1157700" cy="168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9"/>
          <p:cNvSpPr/>
          <p:nvPr/>
        </p:nvSpPr>
        <p:spPr>
          <a:xfrm>
            <a:off x="1020650" y="2326250"/>
            <a:ext cx="1157700" cy="168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9"/>
          <p:cNvSpPr/>
          <p:nvPr/>
        </p:nvSpPr>
        <p:spPr>
          <a:xfrm>
            <a:off x="1020650" y="2946400"/>
            <a:ext cx="1157700" cy="168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9"/>
          <p:cNvSpPr/>
          <p:nvPr/>
        </p:nvSpPr>
        <p:spPr>
          <a:xfrm>
            <a:off x="2897400" y="3039650"/>
            <a:ext cx="2211000" cy="3444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202124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9"/>
          <p:cNvSpPr/>
          <p:nvPr/>
        </p:nvSpPr>
        <p:spPr>
          <a:xfrm>
            <a:off x="2897400" y="3525325"/>
            <a:ext cx="2211000" cy="3789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202124">
                <a:alpha val="49803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9"/>
          <p:cNvSpPr/>
          <p:nvPr/>
        </p:nvSpPr>
        <p:spPr>
          <a:xfrm>
            <a:off x="3907100" y="3168125"/>
            <a:ext cx="1157700" cy="168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9"/>
          <p:cNvSpPr/>
          <p:nvPr/>
        </p:nvSpPr>
        <p:spPr>
          <a:xfrm>
            <a:off x="3142700" y="3062313"/>
            <a:ext cx="1157700" cy="168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9"/>
          <p:cNvSpPr/>
          <p:nvPr/>
        </p:nvSpPr>
        <p:spPr>
          <a:xfrm>
            <a:off x="3907100" y="3656100"/>
            <a:ext cx="1157700" cy="1683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9"/>
          <p:cNvSpPr/>
          <p:nvPr/>
        </p:nvSpPr>
        <p:spPr>
          <a:xfrm>
            <a:off x="3142700" y="3553400"/>
            <a:ext cx="1157700" cy="1683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9"/>
          <p:cNvSpPr/>
          <p:nvPr/>
        </p:nvSpPr>
        <p:spPr>
          <a:xfrm>
            <a:off x="1020650" y="3150000"/>
            <a:ext cx="1157700" cy="168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9"/>
          <p:cNvSpPr/>
          <p:nvPr/>
        </p:nvSpPr>
        <p:spPr>
          <a:xfrm>
            <a:off x="1020650" y="3353600"/>
            <a:ext cx="1157700" cy="1683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5" name="Google Shape;16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6750" y="1265475"/>
            <a:ext cx="1350513" cy="8071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66" name="Google Shape;16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5525" y="3684600"/>
            <a:ext cx="1350513" cy="807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67" name="Google Shape;16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08312" y="3684600"/>
            <a:ext cx="1350513" cy="807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68" name="Google Shape;16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2710175"/>
            <a:ext cx="1350513" cy="8071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69" name="Google Shape;16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0650" y="3311200"/>
            <a:ext cx="1350513" cy="807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